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21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4FDBCD-BF10-E841-9B05-AA87AAEA1DDB}" type="datetime1">
              <a:rPr lang="en-US" smtClean="0"/>
              <a:t>9/19/17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7F1116-3902-B147-AFB8-61D27C3A8D87}" type="slidenum">
              <a:rPr lang="en-US" smtClean="0"/>
              <a:t>‹#›</a:t>
            </a:fld>
            <a:endParaRPr lang="en-US"/>
          </a:p>
        </p:txBody>
      </p:sp>
    </p:spTree>
    <p:extLst>
      <p:ext uri="{BB962C8B-B14F-4D97-AF65-F5344CB8AC3E}">
        <p14:creationId xmlns:p14="http://schemas.microsoft.com/office/powerpoint/2010/main" val="40651572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5C6262-E211-9A40-8C76-995D8ACC6031}" type="datetime1">
              <a:rPr lang="en-US" smtClean="0"/>
              <a:t>9/19/17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809193-B54D-7745-B035-EEB27DEE2506}" type="slidenum">
              <a:rPr lang="en-US" smtClean="0"/>
              <a:t>‹#›</a:t>
            </a:fld>
            <a:endParaRPr lang="en-US"/>
          </a:p>
        </p:txBody>
      </p:sp>
    </p:spTree>
    <p:extLst>
      <p:ext uri="{BB962C8B-B14F-4D97-AF65-F5344CB8AC3E}">
        <p14:creationId xmlns:p14="http://schemas.microsoft.com/office/powerpoint/2010/main" val="275124580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809193-B54D-7745-B035-EEB27DEE2506}" type="slidenum">
              <a:rPr lang="en-US" smtClean="0"/>
              <a:t>7</a:t>
            </a:fld>
            <a:endParaRPr lang="en-US"/>
          </a:p>
        </p:txBody>
      </p:sp>
    </p:spTree>
    <p:extLst>
      <p:ext uri="{BB962C8B-B14F-4D97-AF65-F5344CB8AC3E}">
        <p14:creationId xmlns:p14="http://schemas.microsoft.com/office/powerpoint/2010/main" val="4169403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Go step by step so they don’t get overwhelmed by the amount of words on this slide.</a:t>
            </a:r>
            <a:endParaRPr lang="en-US" sz="1600" dirty="0"/>
          </a:p>
        </p:txBody>
      </p:sp>
      <p:sp>
        <p:nvSpPr>
          <p:cNvPr id="4" name="Slide Number Placeholder 3"/>
          <p:cNvSpPr>
            <a:spLocks noGrp="1"/>
          </p:cNvSpPr>
          <p:nvPr>
            <p:ph type="sldNum" sz="quarter" idx="10"/>
          </p:nvPr>
        </p:nvSpPr>
        <p:spPr/>
        <p:txBody>
          <a:bodyPr/>
          <a:lstStyle/>
          <a:p>
            <a:fld id="{A0809193-B54D-7745-B035-EEB27DEE2506}" type="slidenum">
              <a:rPr lang="en-US" smtClean="0"/>
              <a:t>9</a:t>
            </a:fld>
            <a:endParaRPr lang="en-US"/>
          </a:p>
        </p:txBody>
      </p:sp>
    </p:spTree>
    <p:extLst>
      <p:ext uri="{BB962C8B-B14F-4D97-AF65-F5344CB8AC3E}">
        <p14:creationId xmlns:p14="http://schemas.microsoft.com/office/powerpoint/2010/main" val="372835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0809193-B54D-7745-B035-EEB27DEE2506}" type="slidenum">
              <a:rPr lang="en-US" smtClean="0"/>
              <a:t>19</a:t>
            </a:fld>
            <a:endParaRPr lang="en-US"/>
          </a:p>
        </p:txBody>
      </p:sp>
    </p:spTree>
    <p:extLst>
      <p:ext uri="{BB962C8B-B14F-4D97-AF65-F5344CB8AC3E}">
        <p14:creationId xmlns:p14="http://schemas.microsoft.com/office/powerpoint/2010/main" val="3226819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42DD32-C7CD-564F-B094-08B13FEFEFCE}" type="datetime1">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646CEF-9DF0-D040-88DE-378059DE57B1}" type="datetime1">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35F834-40EA-CD49-84A5-F281240DF4BA}" type="datetime1">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CFCCB2-B290-0E43-816E-E2C2A1E50D11}" type="datetime1">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04911-2C8F-154E-BB47-665E93C65508}" type="datetime1">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0613F0-D6DF-1646-8068-62712A651D4D}" type="datetime1">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6B65DD-38CD-4848-9126-2C4595312B3F}" type="datetime1">
              <a:rPr lang="en-US" smtClean="0"/>
              <a:t>9/19/17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9F6B95-9DE5-6149-B4FA-97F97D73256B}" type="datetime1">
              <a:rPr lang="en-US" smtClean="0"/>
              <a:t>9/19/17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B15D9-6D73-5945-A767-3BED92A2F31B}" type="datetime1">
              <a:rPr lang="en-US" smtClean="0"/>
              <a:t>9/19/17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F0457D-21C2-C944-9928-E6372D5E1C45}" type="datetime1">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94313-D051-034B-9E69-672F30D1F0F0}" type="datetime1">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DDDC6E2-5845-B94F-84E2-70B5F94D7563}" type="datetime1">
              <a:rPr lang="en-US" smtClean="0"/>
              <a:t>9/19/17</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VXW5mLE5Y2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73794" y="5052545"/>
            <a:ext cx="7483047" cy="1671771"/>
          </a:xfrm>
        </p:spPr>
        <p:txBody>
          <a:bodyPr>
            <a:normAutofit fontScale="92500" lnSpcReduction="20000"/>
          </a:bodyPr>
          <a:lstStyle/>
          <a:p>
            <a:r>
              <a:rPr lang="en-US" dirty="0" smtClean="0"/>
              <a:t>Unit 2	Section 1</a:t>
            </a:r>
          </a:p>
          <a:p>
            <a:pPr algn="r"/>
            <a:endParaRPr lang="en-US" dirty="0" smtClean="0"/>
          </a:p>
          <a:p>
            <a:pPr algn="r"/>
            <a:endParaRPr lang="en-US" dirty="0"/>
          </a:p>
          <a:p>
            <a:pPr algn="r"/>
            <a:r>
              <a:rPr lang="en-US" sz="3500" dirty="0" smtClean="0"/>
              <a:t>1</a:t>
            </a:r>
            <a:endParaRPr lang="en-US" sz="3500" dirty="0"/>
          </a:p>
        </p:txBody>
      </p:sp>
      <p:sp>
        <p:nvSpPr>
          <p:cNvPr id="3" name="Title 2"/>
          <p:cNvSpPr>
            <a:spLocks noGrp="1"/>
          </p:cNvSpPr>
          <p:nvPr>
            <p:ph type="ctrTitle"/>
          </p:nvPr>
        </p:nvSpPr>
        <p:spPr>
          <a:xfrm>
            <a:off x="120317" y="2397027"/>
            <a:ext cx="8930104" cy="1793167"/>
          </a:xfrm>
        </p:spPr>
        <p:txBody>
          <a:bodyPr/>
          <a:lstStyle/>
          <a:p>
            <a:pPr algn="ctr"/>
            <a:r>
              <a:rPr lang="en-US" dirty="0" smtClean="0"/>
              <a:t>The Enlightenment</a:t>
            </a:r>
            <a:br>
              <a:rPr lang="en-US" dirty="0" smtClean="0"/>
            </a:br>
            <a:r>
              <a:rPr lang="en-US" dirty="0" smtClean="0"/>
              <a:t>And Scientific Revolution</a:t>
            </a:r>
            <a:br>
              <a:rPr lang="en-US" dirty="0" smtClean="0"/>
            </a:br>
            <a:r>
              <a:rPr lang="en-US" sz="4400" dirty="0" smtClean="0"/>
              <a:t>1500-1780 AD</a:t>
            </a:r>
            <a:endParaRPr lang="en-US" sz="4400"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1</a:t>
            </a:fld>
            <a:endParaRPr lang="en-US"/>
          </a:p>
        </p:txBody>
      </p:sp>
    </p:spTree>
    <p:extLst>
      <p:ext uri="{BB962C8B-B14F-4D97-AF65-F5344CB8AC3E}">
        <p14:creationId xmlns:p14="http://schemas.microsoft.com/office/powerpoint/2010/main" val="3578475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174273"/>
            <a:ext cx="6512511" cy="1143000"/>
          </a:xfrm>
        </p:spPr>
        <p:txBody>
          <a:bodyPr/>
          <a:lstStyle/>
          <a:p>
            <a:r>
              <a:rPr lang="en-US" dirty="0" smtClean="0"/>
              <a:t>The Reaction?</a:t>
            </a:r>
            <a:endParaRPr lang="en-US" dirty="0"/>
          </a:p>
        </p:txBody>
      </p:sp>
      <p:sp>
        <p:nvSpPr>
          <p:cNvPr id="3" name="Content Placeholder 2"/>
          <p:cNvSpPr>
            <a:spLocks noGrp="1"/>
          </p:cNvSpPr>
          <p:nvPr>
            <p:ph sz="quarter" idx="13"/>
          </p:nvPr>
        </p:nvSpPr>
        <p:spPr>
          <a:xfrm>
            <a:off x="441157" y="320841"/>
            <a:ext cx="8021053" cy="4465053"/>
          </a:xfrm>
        </p:spPr>
        <p:txBody>
          <a:bodyPr>
            <a:normAutofit/>
          </a:bodyPr>
          <a:lstStyle/>
          <a:p>
            <a:r>
              <a:rPr lang="en-US" sz="2400" dirty="0" smtClean="0"/>
              <a:t>Religious leaders understood the significance of Copernicus’ findings all too well.</a:t>
            </a:r>
          </a:p>
          <a:p>
            <a:r>
              <a:rPr lang="en-US" sz="2400" dirty="0" smtClean="0"/>
              <a:t>Luther (a religious figure = 92 Thesis) said “The fool wants to turn the world of astronomy upside down.”</a:t>
            </a:r>
          </a:p>
          <a:p>
            <a:r>
              <a:rPr lang="en-US" sz="2400" dirty="0" smtClean="0"/>
              <a:t>The Catholic Church, however, reacted slowly and did not declare Copernicus’ theory false until 1616, continuing to hold on to the view that the earth was the center of the universe.</a:t>
            </a:r>
          </a:p>
          <a:p>
            <a:r>
              <a:rPr lang="en-US" sz="2400" dirty="0" smtClean="0"/>
              <a:t>The slow reaction of the Church reflected the slow acceptance of Copernicus’ theory.</a:t>
            </a:r>
            <a:endParaRPr lang="en-US" sz="2400" dirty="0"/>
          </a:p>
        </p:txBody>
      </p:sp>
      <p:sp>
        <p:nvSpPr>
          <p:cNvPr id="4" name="Slide Number Placeholder 3"/>
          <p:cNvSpPr>
            <a:spLocks noGrp="1"/>
          </p:cNvSpPr>
          <p:nvPr>
            <p:ph type="sldNum" sz="quarter" idx="12"/>
          </p:nvPr>
        </p:nvSpPr>
        <p:spPr>
          <a:xfrm>
            <a:off x="7315200" y="6357545"/>
            <a:ext cx="1828800" cy="365125"/>
          </a:xfrm>
        </p:spPr>
        <p:txBody>
          <a:bodyPr/>
          <a:lstStyle/>
          <a:p>
            <a:fld id="{D7E63A33-8271-4DD0-9C48-789913D7C115}" type="slidenum">
              <a:rPr lang="en-US" sz="4000" smtClean="0"/>
              <a:pPr/>
              <a:t>10</a:t>
            </a:fld>
            <a:endParaRPr lang="en-US" sz="4000" dirty="0"/>
          </a:p>
        </p:txBody>
      </p:sp>
    </p:spTree>
    <p:extLst>
      <p:ext uri="{BB962C8B-B14F-4D97-AF65-F5344CB8AC3E}">
        <p14:creationId xmlns:p14="http://schemas.microsoft.com/office/powerpoint/2010/main" val="4233881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527" y="5344721"/>
            <a:ext cx="8475578" cy="1143000"/>
          </a:xfrm>
        </p:spPr>
        <p:txBody>
          <a:bodyPr/>
          <a:lstStyle/>
          <a:p>
            <a:pPr algn="l"/>
            <a:r>
              <a:rPr lang="en-US" sz="4000" dirty="0" smtClean="0"/>
              <a:t>Johannes </a:t>
            </a:r>
            <a:r>
              <a:rPr lang="en-US" sz="4000" dirty="0" err="1" smtClean="0"/>
              <a:t>Kepler</a:t>
            </a:r>
            <a:r>
              <a:rPr lang="en-US" sz="4000" dirty="0" smtClean="0"/>
              <a:t>, The Final Straw</a:t>
            </a:r>
            <a:endParaRPr lang="en-US" sz="4000" dirty="0"/>
          </a:p>
        </p:txBody>
      </p:sp>
      <p:sp>
        <p:nvSpPr>
          <p:cNvPr id="3" name="Content Placeholder 2"/>
          <p:cNvSpPr>
            <a:spLocks noGrp="1"/>
          </p:cNvSpPr>
          <p:nvPr>
            <p:ph sz="quarter" idx="13"/>
          </p:nvPr>
        </p:nvSpPr>
        <p:spPr>
          <a:xfrm>
            <a:off x="213895" y="240632"/>
            <a:ext cx="8609263" cy="3965608"/>
          </a:xfrm>
        </p:spPr>
        <p:txBody>
          <a:bodyPr/>
          <a:lstStyle/>
          <a:p>
            <a:r>
              <a:rPr lang="en-US" dirty="0" smtClean="0"/>
              <a:t>Johannes </a:t>
            </a:r>
            <a:r>
              <a:rPr lang="en-US" dirty="0" err="1" smtClean="0"/>
              <a:t>Kepler</a:t>
            </a:r>
            <a:r>
              <a:rPr lang="en-US" dirty="0" smtClean="0"/>
              <a:t> (1571-1630) was a German astronomer</a:t>
            </a:r>
            <a:r>
              <a:rPr lang="en-US" dirty="0" smtClean="0"/>
              <a:t>.</a:t>
            </a:r>
            <a:br>
              <a:rPr lang="en-US" dirty="0" smtClean="0"/>
            </a:br>
            <a:endParaRPr lang="en-US" dirty="0" smtClean="0"/>
          </a:p>
          <a:p>
            <a:r>
              <a:rPr lang="en-US" dirty="0" smtClean="0"/>
              <a:t>He used data to support Copernicus’ theory that the planets move around the sun in elliptical, not circular, orbits</a:t>
            </a:r>
            <a:r>
              <a:rPr lang="en-US" dirty="0" smtClean="0"/>
              <a:t>.</a:t>
            </a:r>
            <a:br>
              <a:rPr lang="en-US" dirty="0" smtClean="0"/>
            </a:br>
            <a:endParaRPr lang="en-US" dirty="0" smtClean="0"/>
          </a:p>
          <a:p>
            <a:r>
              <a:rPr lang="en-US" dirty="0" err="1" smtClean="0"/>
              <a:t>Kepler’s</a:t>
            </a:r>
            <a:r>
              <a:rPr lang="en-US" dirty="0" smtClean="0"/>
              <a:t> three laws of planetary motion were based on mathematical relationships and accurately predicted the movements of planets in a sun-centered universe. </a:t>
            </a:r>
            <a:r>
              <a:rPr lang="en-US" dirty="0" smtClean="0"/>
              <a:t/>
            </a:r>
            <a:br>
              <a:rPr lang="en-US" dirty="0" smtClean="0"/>
            </a:br>
            <a:endParaRPr lang="en-US" dirty="0"/>
          </a:p>
          <a:p>
            <a:r>
              <a:rPr lang="en-US" dirty="0" smtClean="0"/>
              <a:t>His work demolished the old systems of Aristotle and Ptolemy.</a:t>
            </a:r>
          </a:p>
          <a:p>
            <a:endParaRPr lang="en-US" dirty="0"/>
          </a:p>
        </p:txBody>
      </p:sp>
      <p:sp>
        <p:nvSpPr>
          <p:cNvPr id="4" name="Slide Number Placeholder 3"/>
          <p:cNvSpPr>
            <a:spLocks noGrp="1"/>
          </p:cNvSpPr>
          <p:nvPr>
            <p:ph type="sldNum" sz="quarter" idx="12"/>
          </p:nvPr>
        </p:nvSpPr>
        <p:spPr>
          <a:xfrm>
            <a:off x="7218947" y="6354762"/>
            <a:ext cx="1828800" cy="365125"/>
          </a:xfrm>
        </p:spPr>
        <p:txBody>
          <a:bodyPr/>
          <a:lstStyle/>
          <a:p>
            <a:fld id="{D7E63A33-8271-4DD0-9C48-789913D7C115}" type="slidenum">
              <a:rPr lang="en-US" sz="4000" smtClean="0"/>
              <a:pPr/>
              <a:t>11</a:t>
            </a:fld>
            <a:endParaRPr lang="en-US" sz="4000" dirty="0"/>
          </a:p>
        </p:txBody>
      </p:sp>
    </p:spTree>
    <p:extLst>
      <p:ext uri="{BB962C8B-B14F-4D97-AF65-F5344CB8AC3E}">
        <p14:creationId xmlns:p14="http://schemas.microsoft.com/office/powerpoint/2010/main" val="619070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8132" y="4938989"/>
            <a:ext cx="6512511" cy="1143000"/>
          </a:xfrm>
        </p:spPr>
        <p:txBody>
          <a:bodyPr/>
          <a:lstStyle/>
          <a:p>
            <a:r>
              <a:rPr lang="en-US" dirty="0" smtClean="0"/>
              <a:t>Galileo </a:t>
            </a:r>
            <a:r>
              <a:rPr lang="en-US" dirty="0" err="1" smtClean="0"/>
              <a:t>Galilei</a:t>
            </a:r>
            <a:endParaRPr lang="en-US" dirty="0"/>
          </a:p>
        </p:txBody>
      </p:sp>
      <p:sp>
        <p:nvSpPr>
          <p:cNvPr id="3" name="Content Placeholder 2"/>
          <p:cNvSpPr>
            <a:spLocks noGrp="1"/>
          </p:cNvSpPr>
          <p:nvPr>
            <p:ph sz="quarter" idx="13"/>
          </p:nvPr>
        </p:nvSpPr>
        <p:spPr>
          <a:xfrm>
            <a:off x="574842" y="347579"/>
            <a:ext cx="7807158" cy="4170947"/>
          </a:xfrm>
        </p:spPr>
        <p:txBody>
          <a:bodyPr>
            <a:normAutofit/>
          </a:bodyPr>
          <a:lstStyle/>
          <a:p>
            <a:r>
              <a:rPr lang="en-US" dirty="0" smtClean="0"/>
              <a:t>Galileo </a:t>
            </a:r>
            <a:r>
              <a:rPr lang="en-US" dirty="0" err="1" smtClean="0"/>
              <a:t>Galilei</a:t>
            </a:r>
            <a:r>
              <a:rPr lang="en-US" dirty="0"/>
              <a:t> </a:t>
            </a:r>
            <a:r>
              <a:rPr lang="en-US" dirty="0" smtClean="0"/>
              <a:t>(1564-1642) continued the attack on the traditional views of science. He is known as the “Father of Modern Science” for his contributions in physics, astronomy, cosmology, mathematics, and philosophy. </a:t>
            </a:r>
          </a:p>
          <a:p>
            <a:r>
              <a:rPr lang="en-US" dirty="0" smtClean="0"/>
              <a:t>He used observation rather than speculation to help him formulate ideas (such as his laws on the motion of falling bodies).</a:t>
            </a:r>
          </a:p>
          <a:p>
            <a:r>
              <a:rPr lang="en-US" dirty="0" smtClean="0"/>
              <a:t>He established </a:t>
            </a:r>
            <a:r>
              <a:rPr lang="en-US" i="1" dirty="0" smtClean="0"/>
              <a:t>experimentation</a:t>
            </a:r>
            <a:r>
              <a:rPr lang="en-US" dirty="0" smtClean="0"/>
              <a:t>, the cornerstone of modern science.</a:t>
            </a:r>
          </a:p>
          <a:p>
            <a:r>
              <a:rPr lang="en-US" b="1" dirty="0" smtClean="0"/>
              <a:t>Experimentation: </a:t>
            </a:r>
            <a:r>
              <a:rPr lang="en-US" dirty="0" smtClean="0"/>
              <a:t>The process of preforming a scientific procedure to determine something.</a:t>
            </a:r>
            <a:endParaRPr lang="en-US" b="1" dirty="0"/>
          </a:p>
        </p:txBody>
      </p:sp>
      <p:sp>
        <p:nvSpPr>
          <p:cNvPr id="4" name="Slide Number Placeholder 3"/>
          <p:cNvSpPr>
            <a:spLocks noGrp="1"/>
          </p:cNvSpPr>
          <p:nvPr>
            <p:ph type="sldNum" sz="quarter" idx="12"/>
          </p:nvPr>
        </p:nvSpPr>
        <p:spPr>
          <a:xfrm>
            <a:off x="7315200" y="6114716"/>
            <a:ext cx="1828800" cy="365125"/>
          </a:xfrm>
        </p:spPr>
        <p:txBody>
          <a:bodyPr/>
          <a:lstStyle/>
          <a:p>
            <a:fld id="{D7E63A33-8271-4DD0-9C48-789913D7C115}" type="slidenum">
              <a:rPr lang="en-US" sz="4000" smtClean="0"/>
              <a:pPr/>
              <a:t>12</a:t>
            </a:fld>
            <a:endParaRPr lang="en-US" sz="4000" dirty="0"/>
          </a:p>
        </p:txBody>
      </p:sp>
    </p:spTree>
    <p:extLst>
      <p:ext uri="{BB962C8B-B14F-4D97-AF65-F5344CB8AC3E}">
        <p14:creationId xmlns:p14="http://schemas.microsoft.com/office/powerpoint/2010/main" val="6285107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44" y="5274536"/>
            <a:ext cx="6512511" cy="1143000"/>
          </a:xfrm>
        </p:spPr>
        <p:txBody>
          <a:bodyPr/>
          <a:lstStyle/>
          <a:p>
            <a:r>
              <a:rPr lang="en-US" dirty="0" smtClean="0"/>
              <a:t>Galileo </a:t>
            </a:r>
            <a:r>
              <a:rPr lang="en-US" dirty="0" err="1" smtClean="0"/>
              <a:t>Galilei</a:t>
            </a:r>
            <a:endParaRPr lang="en-US" dirty="0"/>
          </a:p>
        </p:txBody>
      </p:sp>
      <p:sp>
        <p:nvSpPr>
          <p:cNvPr id="3" name="Content Placeholder 2"/>
          <p:cNvSpPr>
            <a:spLocks noGrp="1"/>
          </p:cNvSpPr>
          <p:nvPr>
            <p:ph sz="quarter" idx="13"/>
          </p:nvPr>
        </p:nvSpPr>
        <p:spPr>
          <a:xfrm>
            <a:off x="387685" y="280737"/>
            <a:ext cx="8595894" cy="4999789"/>
          </a:xfrm>
        </p:spPr>
        <p:txBody>
          <a:bodyPr>
            <a:normAutofit/>
          </a:bodyPr>
          <a:lstStyle/>
          <a:p>
            <a:r>
              <a:rPr lang="en-US" dirty="0" smtClean="0"/>
              <a:t>He used his improved telescope (which he created) to discover the four moons of Jupiter, which had been previously unknown.</a:t>
            </a:r>
          </a:p>
          <a:p>
            <a:r>
              <a:rPr lang="en-US" dirty="0" smtClean="0"/>
              <a:t>Up until this point the Church had taught that our moon was the only moon.</a:t>
            </a:r>
          </a:p>
          <a:p>
            <a:r>
              <a:rPr lang="en-US" dirty="0" smtClean="0"/>
              <a:t>He also used the telescope to discover that our moon had a mountainous surface, much like earth.</a:t>
            </a:r>
          </a:p>
          <a:p>
            <a:r>
              <a:rPr lang="en-US" dirty="0" smtClean="0"/>
              <a:t>These discoveries destroyed the earlier notions that the earth was the center of the universe and around it moved separate, transparent crystal spheres: the moon, the sun, five planets, and fixed stars).</a:t>
            </a:r>
          </a:p>
          <a:p>
            <a:r>
              <a:rPr lang="en-US" dirty="0" smtClean="0"/>
              <a:t>This all challenged the original beliefs that the church had taught, including the new-found relationship between the earth and the moon.</a:t>
            </a:r>
            <a:endParaRPr lang="en-US" dirty="0"/>
          </a:p>
        </p:txBody>
      </p:sp>
      <p:sp>
        <p:nvSpPr>
          <p:cNvPr id="4" name="Slide Number Placeholder 3"/>
          <p:cNvSpPr>
            <a:spLocks noGrp="1"/>
          </p:cNvSpPr>
          <p:nvPr>
            <p:ph type="sldNum" sz="quarter" idx="12"/>
          </p:nvPr>
        </p:nvSpPr>
        <p:spPr>
          <a:xfrm>
            <a:off x="7315200" y="6354762"/>
            <a:ext cx="1828800" cy="365125"/>
          </a:xfrm>
        </p:spPr>
        <p:txBody>
          <a:bodyPr/>
          <a:lstStyle/>
          <a:p>
            <a:fld id="{D7E63A33-8271-4DD0-9C48-789913D7C115}" type="slidenum">
              <a:rPr lang="en-US" sz="4000" smtClean="0"/>
              <a:pPr/>
              <a:t>13</a:t>
            </a:fld>
            <a:endParaRPr lang="en-US" sz="4000" dirty="0"/>
          </a:p>
        </p:txBody>
      </p:sp>
    </p:spTree>
    <p:extLst>
      <p:ext uri="{BB962C8B-B14F-4D97-AF65-F5344CB8AC3E}">
        <p14:creationId xmlns:p14="http://schemas.microsoft.com/office/powerpoint/2010/main" val="1515666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341" y="4762500"/>
            <a:ext cx="6512511" cy="1143000"/>
          </a:xfrm>
        </p:spPr>
        <p:txBody>
          <a:bodyPr/>
          <a:lstStyle/>
          <a:p>
            <a:r>
              <a:rPr lang="en-US" dirty="0" smtClean="0"/>
              <a:t>Confirmation</a:t>
            </a:r>
            <a:endParaRPr lang="en-US" dirty="0"/>
          </a:p>
        </p:txBody>
      </p:sp>
      <p:sp>
        <p:nvSpPr>
          <p:cNvPr id="3" name="Content Placeholder 2"/>
          <p:cNvSpPr>
            <a:spLocks noGrp="1"/>
          </p:cNvSpPr>
          <p:nvPr>
            <p:ph sz="quarter" idx="13"/>
          </p:nvPr>
        </p:nvSpPr>
        <p:spPr>
          <a:xfrm>
            <a:off x="160421" y="147053"/>
            <a:ext cx="8702842" cy="5186947"/>
          </a:xfrm>
        </p:spPr>
        <p:txBody>
          <a:bodyPr/>
          <a:lstStyle/>
          <a:p>
            <a:r>
              <a:rPr lang="en-US" dirty="0" smtClean="0"/>
              <a:t>All of Galileo's discoveries confirmed Copernicus’ theory.</a:t>
            </a:r>
          </a:p>
          <a:p>
            <a:r>
              <a:rPr lang="en-US" dirty="0" smtClean="0"/>
              <a:t>He published a book, </a:t>
            </a:r>
            <a:r>
              <a:rPr lang="en-US" i="1" dirty="0" smtClean="0"/>
              <a:t>Dialogue Concerning the Two Chief World Systems</a:t>
            </a:r>
            <a:r>
              <a:rPr lang="en-US" dirty="0" smtClean="0"/>
              <a:t> (1632), which openly criticized the works of Aristotle and Ptolemy.</a:t>
            </a:r>
          </a:p>
          <a:p>
            <a:r>
              <a:rPr lang="en-US" dirty="0" smtClean="0"/>
              <a:t>For this, Galileo was arrested for heresy by the Papal Inquisition, forced to publicly recant his views, and sentenced to be imprisoned in his own house.</a:t>
            </a:r>
          </a:p>
          <a:p>
            <a:r>
              <a:rPr lang="en-US" dirty="0" smtClean="0"/>
              <a:t>In modern times Galileo’s trial has come to symbolize the conflict between religious beliefs and scientific knowledge.</a:t>
            </a:r>
          </a:p>
          <a:p>
            <a:endParaRPr lang="en-US" dirty="0"/>
          </a:p>
        </p:txBody>
      </p:sp>
      <p:sp>
        <p:nvSpPr>
          <p:cNvPr id="4" name="Slide Number Placeholder 3"/>
          <p:cNvSpPr>
            <a:spLocks noGrp="1"/>
          </p:cNvSpPr>
          <p:nvPr>
            <p:ph type="sldNum" sz="quarter" idx="12"/>
          </p:nvPr>
        </p:nvSpPr>
        <p:spPr>
          <a:xfrm>
            <a:off x="7315200" y="6225841"/>
            <a:ext cx="1828800" cy="365125"/>
          </a:xfrm>
        </p:spPr>
        <p:txBody>
          <a:bodyPr/>
          <a:lstStyle/>
          <a:p>
            <a:fld id="{D7E63A33-8271-4DD0-9C48-789913D7C115}" type="slidenum">
              <a:rPr lang="en-US" sz="4000" smtClean="0"/>
              <a:pPr/>
              <a:t>14</a:t>
            </a:fld>
            <a:endParaRPr lang="en-US" sz="4000" dirty="0"/>
          </a:p>
        </p:txBody>
      </p:sp>
    </p:spTree>
    <p:extLst>
      <p:ext uri="{BB962C8B-B14F-4D97-AF65-F5344CB8AC3E}">
        <p14:creationId xmlns:p14="http://schemas.microsoft.com/office/powerpoint/2010/main" val="2224384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44" y="4762500"/>
            <a:ext cx="6512511" cy="1143000"/>
          </a:xfrm>
        </p:spPr>
        <p:txBody>
          <a:bodyPr/>
          <a:lstStyle/>
          <a:p>
            <a:r>
              <a:rPr lang="en-US" dirty="0" smtClean="0"/>
              <a:t>Sir Isaac Newton</a:t>
            </a:r>
            <a:endParaRPr lang="en-US" dirty="0"/>
          </a:p>
        </p:txBody>
      </p:sp>
      <p:sp>
        <p:nvSpPr>
          <p:cNvPr id="3" name="Content Placeholder 2"/>
          <p:cNvSpPr>
            <a:spLocks noGrp="1"/>
          </p:cNvSpPr>
          <p:nvPr>
            <p:ph sz="quarter" idx="13"/>
          </p:nvPr>
        </p:nvSpPr>
        <p:spPr>
          <a:xfrm>
            <a:off x="334211" y="731520"/>
            <a:ext cx="8533062" cy="4602480"/>
          </a:xfrm>
        </p:spPr>
        <p:txBody>
          <a:bodyPr>
            <a:normAutofit/>
          </a:bodyPr>
          <a:lstStyle/>
          <a:p>
            <a:r>
              <a:rPr lang="en-US" sz="2400" dirty="0" smtClean="0"/>
              <a:t>Newton lived 1642-1727.</a:t>
            </a:r>
          </a:p>
          <a:p>
            <a:r>
              <a:rPr lang="en-US" sz="2400" dirty="0" smtClean="0"/>
              <a:t>He wrote a book called </a:t>
            </a:r>
            <a:r>
              <a:rPr lang="en-US" sz="2400" i="1" dirty="0" err="1" smtClean="0"/>
              <a:t>Principa</a:t>
            </a:r>
            <a:r>
              <a:rPr lang="en-US" sz="2400" i="1" dirty="0" smtClean="0"/>
              <a:t> </a:t>
            </a:r>
            <a:r>
              <a:rPr lang="en-US" sz="2400" i="1" dirty="0" err="1" smtClean="0"/>
              <a:t>Mathematica</a:t>
            </a:r>
            <a:r>
              <a:rPr lang="en-US" sz="2400" dirty="0" smtClean="0"/>
              <a:t> (1687) where he integrated the ideas of Copernicus, </a:t>
            </a:r>
            <a:r>
              <a:rPr lang="en-US" sz="2400" dirty="0" err="1" smtClean="0"/>
              <a:t>Kepler</a:t>
            </a:r>
            <a:r>
              <a:rPr lang="en-US" sz="2400" dirty="0" smtClean="0"/>
              <a:t>, and Galileo into one system of mathematical laws to explain the orderly manner in which the planets revolved around the sun.</a:t>
            </a:r>
          </a:p>
          <a:p>
            <a:r>
              <a:rPr lang="en-US" sz="2400" dirty="0" smtClean="0"/>
              <a:t>The key feature of his thesis was the </a:t>
            </a:r>
            <a:r>
              <a:rPr lang="en-US" sz="2400" i="1" dirty="0" smtClean="0"/>
              <a:t>law of universal gravitation</a:t>
            </a:r>
            <a:r>
              <a:rPr lang="en-US" sz="2400" dirty="0" smtClean="0"/>
              <a:t>. </a:t>
            </a:r>
            <a:endParaRPr lang="en-US" sz="2400" dirty="0"/>
          </a:p>
          <a:p>
            <a:endParaRPr lang="en-US" sz="2400" dirty="0"/>
          </a:p>
        </p:txBody>
      </p:sp>
      <p:sp>
        <p:nvSpPr>
          <p:cNvPr id="4" name="Slide Number Placeholder 3"/>
          <p:cNvSpPr>
            <a:spLocks noGrp="1"/>
          </p:cNvSpPr>
          <p:nvPr>
            <p:ph type="sldNum" sz="quarter" idx="12"/>
          </p:nvPr>
        </p:nvSpPr>
        <p:spPr>
          <a:xfrm>
            <a:off x="7315200" y="6354762"/>
            <a:ext cx="1828800" cy="365125"/>
          </a:xfrm>
        </p:spPr>
        <p:txBody>
          <a:bodyPr/>
          <a:lstStyle/>
          <a:p>
            <a:fld id="{D7E63A33-8271-4DD0-9C48-789913D7C115}" type="slidenum">
              <a:rPr lang="en-US" sz="4000" smtClean="0"/>
              <a:pPr/>
              <a:t>15</a:t>
            </a:fld>
            <a:endParaRPr lang="en-US" sz="4000" dirty="0"/>
          </a:p>
        </p:txBody>
      </p:sp>
    </p:spTree>
    <p:extLst>
      <p:ext uri="{BB962C8B-B14F-4D97-AF65-F5344CB8AC3E}">
        <p14:creationId xmlns:p14="http://schemas.microsoft.com/office/powerpoint/2010/main" val="1780784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32" y="4676299"/>
            <a:ext cx="8649368" cy="1143000"/>
          </a:xfrm>
        </p:spPr>
        <p:txBody>
          <a:bodyPr/>
          <a:lstStyle/>
          <a:p>
            <a:r>
              <a:rPr lang="en-US" dirty="0" smtClean="0"/>
              <a:t>Law of Universal Gravitation </a:t>
            </a:r>
            <a:endParaRPr lang="en-US" dirty="0"/>
          </a:p>
        </p:txBody>
      </p:sp>
      <p:sp>
        <p:nvSpPr>
          <p:cNvPr id="3" name="Content Placeholder 2"/>
          <p:cNvSpPr>
            <a:spLocks noGrp="1"/>
          </p:cNvSpPr>
          <p:nvPr>
            <p:ph sz="quarter" idx="13"/>
          </p:nvPr>
        </p:nvSpPr>
        <p:spPr>
          <a:xfrm>
            <a:off x="213895" y="731520"/>
            <a:ext cx="8796421" cy="4212148"/>
          </a:xfrm>
        </p:spPr>
        <p:txBody>
          <a:bodyPr>
            <a:normAutofit/>
          </a:bodyPr>
          <a:lstStyle/>
          <a:p>
            <a:r>
              <a:rPr lang="en-US" dirty="0"/>
              <a:t>According to this law, every body in the universe attracts every other body in precise mathematical relationships. </a:t>
            </a:r>
          </a:p>
          <a:p>
            <a:r>
              <a:rPr lang="en-US" dirty="0"/>
              <a:t>Newton’s law mathematically proved that the sun, moon, earth, planets, and all other bodies moved in accordance with the same basic force of gravitation.</a:t>
            </a:r>
            <a:r>
              <a:rPr lang="en-US" i="1" dirty="0"/>
              <a:t> </a:t>
            </a:r>
            <a:endParaRPr lang="en-US" dirty="0"/>
          </a:p>
          <a:p>
            <a:r>
              <a:rPr lang="en-US" dirty="0" smtClean="0"/>
              <a:t>This proof showed that the universe was operated by rules that could be explained through mathematics and that a religious interpretation was not the sole means of comprehending the forces of nature.</a:t>
            </a:r>
            <a:endParaRPr lang="en-US" dirty="0"/>
          </a:p>
        </p:txBody>
      </p:sp>
      <p:sp>
        <p:nvSpPr>
          <p:cNvPr id="4" name="Slide Number Placeholder 3"/>
          <p:cNvSpPr>
            <a:spLocks noGrp="1"/>
          </p:cNvSpPr>
          <p:nvPr>
            <p:ph type="sldNum" sz="quarter" idx="12"/>
          </p:nvPr>
        </p:nvSpPr>
        <p:spPr>
          <a:xfrm>
            <a:off x="7315200" y="6354762"/>
            <a:ext cx="1828800" cy="365125"/>
          </a:xfrm>
        </p:spPr>
        <p:txBody>
          <a:bodyPr/>
          <a:lstStyle/>
          <a:p>
            <a:fld id="{D7E63A33-8271-4DD0-9C48-789913D7C115}" type="slidenum">
              <a:rPr lang="en-US" sz="4000" smtClean="0"/>
              <a:pPr/>
              <a:t>16</a:t>
            </a:fld>
            <a:endParaRPr lang="en-US" sz="4000"/>
          </a:p>
        </p:txBody>
      </p:sp>
    </p:spTree>
    <p:extLst>
      <p:ext uri="{BB962C8B-B14F-4D97-AF65-F5344CB8AC3E}">
        <p14:creationId xmlns:p14="http://schemas.microsoft.com/office/powerpoint/2010/main" val="5000773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79" y="5328010"/>
            <a:ext cx="8813801" cy="1143000"/>
          </a:xfrm>
        </p:spPr>
        <p:txBody>
          <a:bodyPr/>
          <a:lstStyle/>
          <a:p>
            <a:pPr algn="l"/>
            <a:r>
              <a:rPr lang="en-US" dirty="0" smtClean="0"/>
              <a:t>Francis Bacon &amp; René Descartes</a:t>
            </a:r>
            <a:endParaRPr lang="en-US" dirty="0"/>
          </a:p>
        </p:txBody>
      </p:sp>
      <p:sp>
        <p:nvSpPr>
          <p:cNvPr id="3" name="Content Placeholder 2"/>
          <p:cNvSpPr>
            <a:spLocks noGrp="1"/>
          </p:cNvSpPr>
          <p:nvPr>
            <p:ph sz="quarter" idx="13"/>
          </p:nvPr>
        </p:nvSpPr>
        <p:spPr/>
        <p:txBody>
          <a:bodyPr/>
          <a:lstStyle/>
          <a:p>
            <a:r>
              <a:rPr lang="en-US" dirty="0" smtClean="0"/>
              <a:t>Francis Bacon (1561-1626) and René Descartes (1596-1650) were important philosophers of the Scientific Revolution.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Both were responsible for key aspects in the improvement of scientific methodology.</a:t>
            </a:r>
          </a:p>
          <a:p>
            <a:endParaRPr lang="en-US" dirty="0" smtClean="0"/>
          </a:p>
          <a:p>
            <a:endParaRPr lang="en-US" dirty="0"/>
          </a:p>
        </p:txBody>
      </p:sp>
      <p:sp>
        <p:nvSpPr>
          <p:cNvPr id="4" name="Slide Number Placeholder 3"/>
          <p:cNvSpPr>
            <a:spLocks noGrp="1"/>
          </p:cNvSpPr>
          <p:nvPr>
            <p:ph type="sldNum" sz="quarter" idx="12"/>
          </p:nvPr>
        </p:nvSpPr>
        <p:spPr>
          <a:xfrm>
            <a:off x="7315200" y="6288447"/>
            <a:ext cx="1828800" cy="365125"/>
          </a:xfrm>
        </p:spPr>
        <p:txBody>
          <a:bodyPr/>
          <a:lstStyle/>
          <a:p>
            <a:fld id="{D7E63A33-8271-4DD0-9C48-789913D7C115}" type="slidenum">
              <a:rPr lang="en-US" sz="4000" smtClean="0"/>
              <a:pPr/>
              <a:t>17</a:t>
            </a:fld>
            <a:endParaRPr lang="en-US" sz="4000" dirty="0"/>
          </a:p>
        </p:txBody>
      </p:sp>
    </p:spTree>
    <p:extLst>
      <p:ext uri="{BB962C8B-B14F-4D97-AF65-F5344CB8AC3E}">
        <p14:creationId xmlns:p14="http://schemas.microsoft.com/office/powerpoint/2010/main" val="1138451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184" y="5174274"/>
            <a:ext cx="6512511" cy="1143000"/>
          </a:xfrm>
        </p:spPr>
        <p:txBody>
          <a:bodyPr/>
          <a:lstStyle/>
          <a:p>
            <a:r>
              <a:rPr lang="en-US" dirty="0" smtClean="0"/>
              <a:t>Francis Bacon</a:t>
            </a:r>
            <a:endParaRPr lang="en-US" dirty="0"/>
          </a:p>
        </p:txBody>
      </p:sp>
      <p:sp>
        <p:nvSpPr>
          <p:cNvPr id="3" name="Content Placeholder 2"/>
          <p:cNvSpPr>
            <a:spLocks noGrp="1"/>
          </p:cNvSpPr>
          <p:nvPr>
            <p:ph sz="quarter" idx="13"/>
          </p:nvPr>
        </p:nvSpPr>
        <p:spPr>
          <a:xfrm>
            <a:off x="240632" y="347579"/>
            <a:ext cx="8595894" cy="4505158"/>
          </a:xfrm>
        </p:spPr>
        <p:txBody>
          <a:bodyPr>
            <a:normAutofit/>
          </a:bodyPr>
          <a:lstStyle/>
          <a:p>
            <a:r>
              <a:rPr lang="en-US" dirty="0" smtClean="0"/>
              <a:t>Francis Bacon was an English politician and writer, who advocated that new knowledge had to be acquired through an </a:t>
            </a:r>
            <a:r>
              <a:rPr lang="en-US" i="1" dirty="0" smtClean="0"/>
              <a:t>inductive</a:t>
            </a:r>
            <a:r>
              <a:rPr lang="en-US" dirty="0" smtClean="0"/>
              <a:t>, or experimental, reasoning process.</a:t>
            </a:r>
          </a:p>
          <a:p>
            <a:r>
              <a:rPr lang="en-US" dirty="0" smtClean="0"/>
              <a:t>This meant using specific examples to prove or draw a conclusion from a general point.</a:t>
            </a:r>
          </a:p>
          <a:p>
            <a:r>
              <a:rPr lang="en-US" dirty="0" smtClean="0"/>
              <a:t>He called this process </a:t>
            </a:r>
            <a:r>
              <a:rPr lang="en-US" i="1" dirty="0" smtClean="0"/>
              <a:t>empiricism.</a:t>
            </a:r>
          </a:p>
          <a:p>
            <a:r>
              <a:rPr lang="en-US" dirty="0" smtClean="0"/>
              <a:t>Bacon rejected the medieval view of knowledge based on tradition, and believed instead that it was necessary to collect data, observe, and draw conclusions.</a:t>
            </a:r>
          </a:p>
          <a:p>
            <a:r>
              <a:rPr lang="en-US" dirty="0" smtClean="0"/>
              <a:t>This approach is the foundation of the scientific method.</a:t>
            </a:r>
            <a:endParaRPr lang="en-US" dirty="0"/>
          </a:p>
        </p:txBody>
      </p:sp>
      <p:sp>
        <p:nvSpPr>
          <p:cNvPr id="4" name="Slide Number Placeholder 3"/>
          <p:cNvSpPr>
            <a:spLocks noGrp="1"/>
          </p:cNvSpPr>
          <p:nvPr>
            <p:ph type="sldNum" sz="quarter" idx="12"/>
          </p:nvPr>
        </p:nvSpPr>
        <p:spPr>
          <a:xfrm>
            <a:off x="7315200" y="6317274"/>
            <a:ext cx="1828800" cy="365125"/>
          </a:xfrm>
        </p:spPr>
        <p:txBody>
          <a:bodyPr/>
          <a:lstStyle/>
          <a:p>
            <a:fld id="{D7E63A33-8271-4DD0-9C48-789913D7C115}" type="slidenum">
              <a:rPr lang="en-US" sz="4000" smtClean="0"/>
              <a:pPr/>
              <a:t>18</a:t>
            </a:fld>
            <a:endParaRPr lang="en-US" sz="4000" dirty="0"/>
          </a:p>
        </p:txBody>
      </p:sp>
    </p:spTree>
    <p:extLst>
      <p:ext uri="{BB962C8B-B14F-4D97-AF65-F5344CB8AC3E}">
        <p14:creationId xmlns:p14="http://schemas.microsoft.com/office/powerpoint/2010/main" val="139409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436" y="5195746"/>
            <a:ext cx="6512511" cy="1143000"/>
          </a:xfrm>
        </p:spPr>
        <p:txBody>
          <a:bodyPr/>
          <a:lstStyle/>
          <a:p>
            <a:r>
              <a:rPr lang="en-US" dirty="0" smtClean="0"/>
              <a:t>René Descartes</a:t>
            </a:r>
            <a:endParaRPr lang="en-US" dirty="0"/>
          </a:p>
        </p:txBody>
      </p:sp>
      <p:sp>
        <p:nvSpPr>
          <p:cNvPr id="3" name="Content Placeholder 2"/>
          <p:cNvSpPr>
            <a:spLocks noGrp="1"/>
          </p:cNvSpPr>
          <p:nvPr>
            <p:ph sz="quarter" idx="13"/>
          </p:nvPr>
        </p:nvSpPr>
        <p:spPr>
          <a:xfrm>
            <a:off x="0" y="187157"/>
            <a:ext cx="9144000" cy="4892843"/>
          </a:xfrm>
        </p:spPr>
        <p:txBody>
          <a:bodyPr>
            <a:normAutofit/>
          </a:bodyPr>
          <a:lstStyle/>
          <a:p>
            <a:r>
              <a:rPr lang="en-US" dirty="0" smtClean="0"/>
              <a:t>Descartes was a French mathematician and philosopher.</a:t>
            </a:r>
          </a:p>
          <a:p>
            <a:r>
              <a:rPr lang="en-US" dirty="0" smtClean="0"/>
              <a:t>He also scorned the traditional science, just like Bacon.</a:t>
            </a:r>
          </a:p>
          <a:p>
            <a:r>
              <a:rPr lang="en-US" dirty="0" smtClean="0"/>
              <a:t>Descartes stressed deductive reasoning. He believed it was necessary to doubt everything that could be doubted.</a:t>
            </a:r>
          </a:p>
          <a:p>
            <a:r>
              <a:rPr lang="en-US" b="1" dirty="0" smtClean="0"/>
              <a:t>Deductive Reasoning: </a:t>
            </a:r>
            <a:r>
              <a:rPr lang="en-US" dirty="0"/>
              <a:t>Moves from </a:t>
            </a:r>
            <a:r>
              <a:rPr lang="en-US" dirty="0" smtClean="0"/>
              <a:t>generalized </a:t>
            </a:r>
            <a:r>
              <a:rPr lang="en-US" dirty="0"/>
              <a:t>principles that are known to be true to a true and specific conclusion.</a:t>
            </a:r>
          </a:p>
          <a:p>
            <a:pPr marL="45720" indent="0">
              <a:buNone/>
            </a:pPr>
            <a:r>
              <a:rPr lang="en-US" sz="2800" dirty="0" smtClean="0"/>
              <a:t>	(</a:t>
            </a:r>
            <a:r>
              <a:rPr lang="en-US" sz="2000" dirty="0" smtClean="0"/>
              <a:t>Inductive Reasoning would be the opposite: it moves from </a:t>
            </a:r>
          </a:p>
          <a:p>
            <a:pPr marL="45720" indent="0">
              <a:buNone/>
            </a:pPr>
            <a:r>
              <a:rPr lang="en-US" sz="2000" dirty="0"/>
              <a:t>	</a:t>
            </a:r>
            <a:r>
              <a:rPr lang="en-US" sz="2000" dirty="0" smtClean="0"/>
              <a:t>specific instances to a generalized conclusion.</a:t>
            </a:r>
            <a:r>
              <a:rPr lang="en-US" sz="2800" dirty="0" smtClean="0"/>
              <a:t>)</a:t>
            </a:r>
            <a:endParaRPr lang="en-US" sz="2000" dirty="0" smtClean="0"/>
          </a:p>
          <a:p>
            <a:r>
              <a:rPr lang="en-US" dirty="0" smtClean="0"/>
              <a:t>He believed that it is necessary to use deductive reasoning and logic to determine scientific laws governing things.</a:t>
            </a:r>
          </a:p>
          <a:p>
            <a:r>
              <a:rPr lang="en-US" dirty="0" smtClean="0"/>
              <a:t>His beliefs were the markings of the Scientific Revolution.</a:t>
            </a:r>
          </a:p>
        </p:txBody>
      </p:sp>
      <p:sp>
        <p:nvSpPr>
          <p:cNvPr id="4" name="Slide Number Placeholder 3"/>
          <p:cNvSpPr>
            <a:spLocks noGrp="1"/>
          </p:cNvSpPr>
          <p:nvPr>
            <p:ph type="sldNum" sz="quarter" idx="12"/>
          </p:nvPr>
        </p:nvSpPr>
        <p:spPr>
          <a:xfrm>
            <a:off x="7320547" y="6354762"/>
            <a:ext cx="1828800" cy="365125"/>
          </a:xfrm>
        </p:spPr>
        <p:txBody>
          <a:bodyPr/>
          <a:lstStyle/>
          <a:p>
            <a:fld id="{D7E63A33-8271-4DD0-9C48-789913D7C115}" type="slidenum">
              <a:rPr lang="en-US" sz="4000" smtClean="0"/>
              <a:pPr/>
              <a:t>19</a:t>
            </a:fld>
            <a:endParaRPr lang="en-US" sz="4000" dirty="0"/>
          </a:p>
        </p:txBody>
      </p:sp>
    </p:spTree>
    <p:extLst>
      <p:ext uri="{BB962C8B-B14F-4D97-AF65-F5344CB8AC3E}">
        <p14:creationId xmlns:p14="http://schemas.microsoft.com/office/powerpoint/2010/main" val="2055657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090528"/>
            <a:ext cx="7257132" cy="1143000"/>
          </a:xfrm>
        </p:spPr>
        <p:txBody>
          <a:bodyPr/>
          <a:lstStyle/>
          <a:p>
            <a:r>
              <a:rPr lang="en-US" dirty="0" smtClean="0"/>
              <a:t>Defining Revolution</a:t>
            </a:r>
            <a:br>
              <a:rPr lang="en-US" dirty="0" smtClean="0"/>
            </a:br>
            <a:r>
              <a:rPr lang="en-US" sz="3200" dirty="0" smtClean="0"/>
              <a:t>2</a:t>
            </a:r>
            <a:endParaRPr lang="en-US" sz="5400" dirty="0"/>
          </a:p>
        </p:txBody>
      </p:sp>
      <p:sp>
        <p:nvSpPr>
          <p:cNvPr id="3" name="Content Placeholder 2"/>
          <p:cNvSpPr>
            <a:spLocks noGrp="1"/>
          </p:cNvSpPr>
          <p:nvPr>
            <p:ph sz="quarter" idx="13"/>
          </p:nvPr>
        </p:nvSpPr>
        <p:spPr>
          <a:xfrm>
            <a:off x="1143000" y="280737"/>
            <a:ext cx="6400800" cy="3925503"/>
          </a:xfrm>
        </p:spPr>
        <p:txBody>
          <a:bodyPr/>
          <a:lstStyle/>
          <a:p>
            <a:r>
              <a:rPr lang="en-US" dirty="0" smtClean="0"/>
              <a:t>How would you define “revolution”?</a:t>
            </a:r>
            <a:endParaRPr lang="en-US" dirty="0"/>
          </a:p>
          <a:p>
            <a:pPr marL="45720" indent="0">
              <a:buNone/>
            </a:pP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A </a:t>
            </a:r>
            <a:r>
              <a:rPr lang="en-US" dirty="0"/>
              <a:t>dramatic and wide-reaching change in the way something works or is organized or in people's ideas about it.</a:t>
            </a:r>
          </a:p>
        </p:txBody>
      </p:sp>
      <p:sp>
        <p:nvSpPr>
          <p:cNvPr id="4" name="Slide Number Placeholder 3"/>
          <p:cNvSpPr>
            <a:spLocks noGrp="1"/>
          </p:cNvSpPr>
          <p:nvPr>
            <p:ph type="sldNum" sz="quarter" idx="12"/>
          </p:nvPr>
        </p:nvSpPr>
        <p:spPr/>
        <p:txBody>
          <a:bodyPr/>
          <a:lstStyle/>
          <a:p>
            <a:fld id="{D7E63A33-8271-4DD0-9C48-789913D7C115}" type="slidenum">
              <a:rPr lang="en-US" smtClean="0"/>
              <a:pPr/>
              <a:t>2</a:t>
            </a:fld>
            <a:endParaRPr lang="en-US"/>
          </a:p>
        </p:txBody>
      </p:sp>
    </p:spTree>
    <p:extLst>
      <p:ext uri="{BB962C8B-B14F-4D97-AF65-F5344CB8AC3E}">
        <p14:creationId xmlns:p14="http://schemas.microsoft.com/office/powerpoint/2010/main" val="8503545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p:txBody>
          <a:bodyPr>
            <a:normAutofit/>
          </a:bodyPr>
          <a:lstStyle/>
          <a:p>
            <a:pPr marL="45720" indent="0" algn="ctr">
              <a:buNone/>
            </a:pPr>
            <a:r>
              <a:rPr lang="en-US" sz="3600" dirty="0" smtClean="0">
                <a:hlinkClick r:id="rId2"/>
              </a:rPr>
              <a:t>Inductive vs Deductive Reasoning</a:t>
            </a:r>
            <a:endParaRPr lang="en-US" sz="3600" dirty="0"/>
          </a:p>
        </p:txBody>
      </p:sp>
      <p:sp>
        <p:nvSpPr>
          <p:cNvPr id="2" name="Slide Number Placeholder 1"/>
          <p:cNvSpPr>
            <a:spLocks noGrp="1"/>
          </p:cNvSpPr>
          <p:nvPr>
            <p:ph type="sldNum" sz="quarter" idx="12"/>
          </p:nvPr>
        </p:nvSpPr>
        <p:spPr>
          <a:xfrm>
            <a:off x="7315200" y="6172200"/>
            <a:ext cx="1828800" cy="365125"/>
          </a:xfrm>
        </p:spPr>
        <p:txBody>
          <a:bodyPr/>
          <a:lstStyle/>
          <a:p>
            <a:fld id="{D7E63A33-8271-4DD0-9C48-789913D7C115}" type="slidenum">
              <a:rPr lang="en-US" sz="4000" smtClean="0"/>
              <a:pPr/>
              <a:t>20</a:t>
            </a:fld>
            <a:endParaRPr lang="en-US" sz="4000" dirty="0"/>
          </a:p>
        </p:txBody>
      </p:sp>
    </p:spTree>
    <p:extLst>
      <p:ext uri="{BB962C8B-B14F-4D97-AF65-F5344CB8AC3E}">
        <p14:creationId xmlns:p14="http://schemas.microsoft.com/office/powerpoint/2010/main" val="153676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79" y="5053263"/>
            <a:ext cx="9050421" cy="1545441"/>
          </a:xfrm>
        </p:spPr>
        <p:txBody>
          <a:bodyPr/>
          <a:lstStyle/>
          <a:p>
            <a:pPr algn="l"/>
            <a:r>
              <a:rPr lang="en-US" dirty="0" smtClean="0"/>
              <a:t>Can you name some revo</a:t>
            </a:r>
            <a:r>
              <a:rPr lang="en-US" dirty="0"/>
              <a:t>l</a:t>
            </a:r>
            <a:r>
              <a:rPr lang="en-US" dirty="0" smtClean="0"/>
              <a:t>utions?						</a:t>
            </a:r>
            <a:r>
              <a:rPr lang="en-US" sz="3600" dirty="0"/>
              <a:t>3</a:t>
            </a:r>
            <a:endParaRPr lang="en-US" dirty="0"/>
          </a:p>
        </p:txBody>
      </p:sp>
      <p:sp>
        <p:nvSpPr>
          <p:cNvPr id="3" name="Content Placeholder 2"/>
          <p:cNvSpPr>
            <a:spLocks noGrp="1"/>
          </p:cNvSpPr>
          <p:nvPr>
            <p:ph sz="quarter" idx="13"/>
          </p:nvPr>
        </p:nvSpPr>
        <p:spPr>
          <a:xfrm>
            <a:off x="1143000" y="213895"/>
            <a:ext cx="6400800" cy="3992345"/>
          </a:xfrm>
        </p:spPr>
        <p:txBody>
          <a:bodyPr/>
          <a:lstStyle/>
          <a:p>
            <a:r>
              <a:rPr lang="en-US" dirty="0" smtClean="0"/>
              <a:t>What are 3 revolutions you have learned or heard about?</a:t>
            </a:r>
            <a:br>
              <a:rPr lang="en-US" dirty="0" smtClean="0"/>
            </a:br>
            <a:r>
              <a:rPr lang="en-US" dirty="0" smtClean="0"/>
              <a:t/>
            </a:r>
            <a:br>
              <a:rPr lang="en-US" dirty="0" smtClean="0"/>
            </a:br>
            <a:endParaRPr lang="en-US" dirty="0" smtClean="0"/>
          </a:p>
          <a:p>
            <a:pPr lvl="1"/>
            <a:r>
              <a:rPr lang="en-US" sz="2400" dirty="0" smtClean="0"/>
              <a:t>Scientific Revolution</a:t>
            </a:r>
          </a:p>
          <a:p>
            <a:pPr lvl="1"/>
            <a:r>
              <a:rPr lang="en-US" sz="2400" dirty="0" smtClean="0"/>
              <a:t>American Revolution</a:t>
            </a:r>
          </a:p>
          <a:p>
            <a:pPr lvl="1"/>
            <a:r>
              <a:rPr lang="en-US" sz="2400" dirty="0" smtClean="0"/>
              <a:t>French Revolution</a:t>
            </a:r>
            <a:endParaRPr lang="en-US" sz="2400"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3</a:t>
            </a:fld>
            <a:endParaRPr lang="en-US"/>
          </a:p>
        </p:txBody>
      </p:sp>
    </p:spTree>
    <p:extLst>
      <p:ext uri="{BB962C8B-B14F-4D97-AF65-F5344CB8AC3E}">
        <p14:creationId xmlns:p14="http://schemas.microsoft.com/office/powerpoint/2010/main" val="2420633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053" y="4943668"/>
            <a:ext cx="7851274" cy="1143000"/>
          </a:xfrm>
        </p:spPr>
        <p:txBody>
          <a:bodyPr/>
          <a:lstStyle/>
          <a:p>
            <a:r>
              <a:rPr lang="en-US" dirty="0" smtClean="0"/>
              <a:t>The Scientific Revolution</a:t>
            </a:r>
            <a:br>
              <a:rPr lang="en-US" dirty="0" smtClean="0"/>
            </a:br>
            <a:r>
              <a:rPr lang="en-US" sz="2400" dirty="0" smtClean="0"/>
              <a:t/>
            </a:r>
            <a:br>
              <a:rPr lang="en-US" sz="2400" dirty="0" smtClean="0"/>
            </a:br>
            <a:r>
              <a:rPr lang="en-US" sz="3600" dirty="0" smtClean="0"/>
              <a:t>4</a:t>
            </a:r>
            <a:endParaRPr lang="en-US" dirty="0"/>
          </a:p>
        </p:txBody>
      </p:sp>
      <p:sp>
        <p:nvSpPr>
          <p:cNvPr id="3" name="Content Placeholder 2"/>
          <p:cNvSpPr>
            <a:spLocks noGrp="1"/>
          </p:cNvSpPr>
          <p:nvPr>
            <p:ph sz="quarter" idx="13"/>
          </p:nvPr>
        </p:nvSpPr>
        <p:spPr>
          <a:xfrm>
            <a:off x="120316" y="557730"/>
            <a:ext cx="8903368" cy="4212148"/>
          </a:xfrm>
        </p:spPr>
        <p:txBody>
          <a:bodyPr>
            <a:normAutofit/>
          </a:bodyPr>
          <a:lstStyle/>
          <a:p>
            <a:r>
              <a:rPr lang="en-US" dirty="0" smtClean="0"/>
              <a:t>The Scientific Revolution of the sixteenth and seventeenth centuries changed the way educated people looked at the world. </a:t>
            </a:r>
          </a:p>
          <a:p>
            <a:r>
              <a:rPr lang="en-US" dirty="0" smtClean="0"/>
              <a:t>It evolved from the Renaissance’s stress on the importance of individuals to understand the world around them, and was the key factor that moved Europe from a worldview that was primarily religious to one that was primarily secular.</a:t>
            </a:r>
            <a:br>
              <a:rPr lang="en-US" dirty="0" smtClean="0"/>
            </a:br>
            <a:endParaRPr lang="en-US" dirty="0"/>
          </a:p>
          <a:p>
            <a:r>
              <a:rPr lang="en-US" dirty="0" smtClean="0"/>
              <a:t>What does the term </a:t>
            </a:r>
            <a:r>
              <a:rPr lang="en-US" i="1" dirty="0" smtClean="0"/>
              <a:t>secular</a:t>
            </a:r>
            <a:r>
              <a:rPr lang="en-US" dirty="0" smtClean="0"/>
              <a:t> mean?</a:t>
            </a:r>
          </a:p>
          <a:p>
            <a:r>
              <a:rPr lang="en-US" b="1" dirty="0" smtClean="0"/>
              <a:t>Secular</a:t>
            </a:r>
            <a:r>
              <a:rPr lang="en-US" dirty="0" smtClean="0"/>
              <a:t> means </a:t>
            </a:r>
            <a:r>
              <a:rPr lang="en-US" dirty="0"/>
              <a:t>attitudes, activities, or other things that have no religious or spiritual </a:t>
            </a:r>
            <a:r>
              <a:rPr lang="en-US" dirty="0" smtClean="0"/>
              <a:t>basis.</a:t>
            </a:r>
            <a:br>
              <a:rPr lang="en-US" dirty="0" smtClean="0"/>
            </a:br>
            <a:r>
              <a:rPr lang="en-US" dirty="0" smtClean="0"/>
              <a:t>In short it means nonreligious.</a:t>
            </a:r>
            <a:endParaRPr lang="en-US" b="1"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4</a:t>
            </a:fld>
            <a:endParaRPr lang="en-US"/>
          </a:p>
        </p:txBody>
      </p:sp>
    </p:spTree>
    <p:extLst>
      <p:ext uri="{BB962C8B-B14F-4D97-AF65-F5344CB8AC3E}">
        <p14:creationId xmlns:p14="http://schemas.microsoft.com/office/powerpoint/2010/main" val="3065540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17" y="4372168"/>
            <a:ext cx="8185484" cy="1143000"/>
          </a:xfrm>
        </p:spPr>
        <p:txBody>
          <a:bodyPr/>
          <a:lstStyle/>
          <a:p>
            <a:r>
              <a:rPr lang="en-US" dirty="0" smtClean="0"/>
              <a:t>So did science not exist before the Scientific Revolution?	</a:t>
            </a:r>
            <a:r>
              <a:rPr lang="en-US" dirty="0" smtClean="0"/>
              <a:t>  </a:t>
            </a:r>
            <a:r>
              <a:rPr lang="en-US" sz="3600" dirty="0" smtClean="0"/>
              <a:t>5</a:t>
            </a:r>
            <a:endParaRPr lang="en-US" dirty="0"/>
          </a:p>
        </p:txBody>
      </p:sp>
      <p:sp>
        <p:nvSpPr>
          <p:cNvPr id="3" name="Content Placeholder 2"/>
          <p:cNvSpPr>
            <a:spLocks noGrp="1"/>
          </p:cNvSpPr>
          <p:nvPr>
            <p:ph sz="quarter" idx="13"/>
          </p:nvPr>
        </p:nvSpPr>
        <p:spPr/>
        <p:txBody>
          <a:bodyPr/>
          <a:lstStyle/>
          <a:p>
            <a:r>
              <a:rPr lang="en-US" dirty="0" smtClean="0"/>
              <a:t>No, science existed, but science in the Middle </a:t>
            </a:r>
            <a:r>
              <a:rPr lang="en-US" dirty="0" smtClean="0"/>
              <a:t>Ages </a:t>
            </a:r>
            <a:r>
              <a:rPr lang="en-US" dirty="0" smtClean="0"/>
              <a:t>was designed to help a person reach a better understanding of God and not the world.</a:t>
            </a:r>
            <a:br>
              <a:rPr lang="en-US" dirty="0" smtClean="0"/>
            </a:br>
            <a:endParaRPr lang="en-US" dirty="0" smtClean="0"/>
          </a:p>
          <a:p>
            <a:r>
              <a:rPr lang="en-US" dirty="0" smtClean="0"/>
              <a:t>Fun Fact: During the Renaissance from the 1300s until the early 1500s, science was still considered a branch of religion.</a:t>
            </a:r>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5</a:t>
            </a:fld>
            <a:endParaRPr lang="en-US"/>
          </a:p>
        </p:txBody>
      </p:sp>
    </p:spTree>
    <p:extLst>
      <p:ext uri="{BB962C8B-B14F-4D97-AF65-F5344CB8AC3E}">
        <p14:creationId xmlns:p14="http://schemas.microsoft.com/office/powerpoint/2010/main" val="15887145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7"/>
            <a:ext cx="6512511" cy="2271937"/>
          </a:xfrm>
        </p:spPr>
        <p:txBody>
          <a:bodyPr/>
          <a:lstStyle/>
          <a:p>
            <a:r>
              <a:rPr lang="en-US" dirty="0" smtClean="0"/>
              <a:t>Critical Thinking</a:t>
            </a:r>
            <a:br>
              <a:rPr lang="en-US" dirty="0" smtClean="0"/>
            </a:br>
            <a:r>
              <a:rPr lang="en-US" dirty="0"/>
              <a:t/>
            </a:r>
            <a:br>
              <a:rPr lang="en-US" dirty="0"/>
            </a:br>
            <a:r>
              <a:rPr lang="en-US" sz="3600" dirty="0" smtClean="0"/>
              <a:t>6</a:t>
            </a:r>
            <a:endParaRPr lang="en-US" dirty="0"/>
          </a:p>
        </p:txBody>
      </p:sp>
      <p:sp>
        <p:nvSpPr>
          <p:cNvPr id="3" name="Content Placeholder 2"/>
          <p:cNvSpPr>
            <a:spLocks noGrp="1"/>
          </p:cNvSpPr>
          <p:nvPr>
            <p:ph sz="quarter" idx="13"/>
          </p:nvPr>
        </p:nvSpPr>
        <p:spPr>
          <a:xfrm>
            <a:off x="735263" y="731520"/>
            <a:ext cx="8141369" cy="3474720"/>
          </a:xfrm>
        </p:spPr>
        <p:txBody>
          <a:bodyPr/>
          <a:lstStyle/>
          <a:p>
            <a:r>
              <a:rPr lang="en-US" dirty="0" smtClean="0"/>
              <a:t>The new scientific approach (after Renaissance period) promoted critical thinking. Nothing was to be accepted on faith.</a:t>
            </a:r>
          </a:p>
          <a:p>
            <a:r>
              <a:rPr lang="en-US" dirty="0" smtClean="0"/>
              <a:t>Belief in miracles and superstition was replaced by reliance on reason and the idea that rational thinking would uncover a plan governing the universe.</a:t>
            </a:r>
          </a:p>
          <a:p>
            <a:r>
              <a:rPr lang="en-US" dirty="0" smtClean="0"/>
              <a:t>This critical analysis of everything in society from religion to politics and the optimism that the human mind could find the solution to everything was known as the </a:t>
            </a:r>
            <a:r>
              <a:rPr lang="en-US" b="1" dirty="0" smtClean="0">
                <a:solidFill>
                  <a:srgbClr val="008000"/>
                </a:solidFill>
              </a:rPr>
              <a:t>Enlightenment</a:t>
            </a:r>
            <a:r>
              <a:rPr lang="en-US" b="1" dirty="0" smtClean="0"/>
              <a:t>.</a:t>
            </a:r>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6</a:t>
            </a:fld>
            <a:endParaRPr lang="en-US"/>
          </a:p>
        </p:txBody>
      </p:sp>
    </p:spTree>
    <p:extLst>
      <p:ext uri="{BB962C8B-B14F-4D97-AF65-F5344CB8AC3E}">
        <p14:creationId xmlns:p14="http://schemas.microsoft.com/office/powerpoint/2010/main" val="2436124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55579" y="401053"/>
            <a:ext cx="7450221" cy="5989052"/>
          </a:xfrm>
        </p:spPr>
        <p:txBody>
          <a:bodyPr/>
          <a:lstStyle/>
          <a:p>
            <a:pPr algn="ctr"/>
            <a:r>
              <a:rPr lang="en-US" dirty="0" smtClean="0"/>
              <a:t>To fully understand the Scientific Revolution/Enlightenment, we must first understand the world it emerged from. This world was the world of a man named Aristotle.</a:t>
            </a:r>
            <a:endParaRPr lang="en-US" dirty="0"/>
          </a:p>
        </p:txBody>
      </p:sp>
      <p:sp>
        <p:nvSpPr>
          <p:cNvPr id="3" name="Slide Number Placeholder 2"/>
          <p:cNvSpPr>
            <a:spLocks noGrp="1"/>
          </p:cNvSpPr>
          <p:nvPr>
            <p:ph type="sldNum" sz="quarter" idx="12"/>
          </p:nvPr>
        </p:nvSpPr>
        <p:spPr>
          <a:xfrm>
            <a:off x="7058526" y="6207542"/>
            <a:ext cx="1828800" cy="365125"/>
          </a:xfrm>
        </p:spPr>
        <p:txBody>
          <a:bodyPr/>
          <a:lstStyle/>
          <a:p>
            <a:fld id="{D7E63A33-8271-4DD0-9C48-789913D7C115}" type="slidenum">
              <a:rPr lang="en-US" sz="4000" smtClean="0"/>
              <a:pPr/>
              <a:t>7</a:t>
            </a:fld>
            <a:endParaRPr lang="en-US" sz="4000" dirty="0"/>
          </a:p>
        </p:txBody>
      </p:sp>
    </p:spTree>
    <p:extLst>
      <p:ext uri="{BB962C8B-B14F-4D97-AF65-F5344CB8AC3E}">
        <p14:creationId xmlns:p14="http://schemas.microsoft.com/office/powerpoint/2010/main" val="16472032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3289" y="5174274"/>
            <a:ext cx="6512511" cy="1143000"/>
          </a:xfrm>
        </p:spPr>
        <p:txBody>
          <a:bodyPr/>
          <a:lstStyle/>
          <a:p>
            <a:r>
              <a:rPr lang="en-US" dirty="0" smtClean="0"/>
              <a:t>Aristotle</a:t>
            </a:r>
            <a:endParaRPr lang="en-US" dirty="0"/>
          </a:p>
        </p:txBody>
      </p:sp>
      <p:sp>
        <p:nvSpPr>
          <p:cNvPr id="4" name="Content Placeholder 3"/>
          <p:cNvSpPr>
            <a:spLocks noGrp="1"/>
          </p:cNvSpPr>
          <p:nvPr>
            <p:ph sz="quarter" idx="13"/>
          </p:nvPr>
        </p:nvSpPr>
        <p:spPr>
          <a:xfrm>
            <a:off x="360947" y="347579"/>
            <a:ext cx="8662737" cy="4826695"/>
          </a:xfrm>
        </p:spPr>
        <p:txBody>
          <a:bodyPr>
            <a:normAutofit/>
          </a:bodyPr>
          <a:lstStyle/>
          <a:p>
            <a:r>
              <a:rPr lang="en-US" dirty="0" smtClean="0"/>
              <a:t>Aristotle was a 3</a:t>
            </a:r>
            <a:r>
              <a:rPr lang="en-US" baseline="30000" dirty="0" smtClean="0"/>
              <a:t>rd</a:t>
            </a:r>
            <a:r>
              <a:rPr lang="en-US" dirty="0" smtClean="0"/>
              <a:t> Century BC philosopher.</a:t>
            </a:r>
          </a:p>
          <a:p>
            <a:r>
              <a:rPr lang="en-US" dirty="0" smtClean="0"/>
              <a:t>Over the span of his life time, he came up with many mind-blowing theories.</a:t>
            </a:r>
          </a:p>
          <a:p>
            <a:r>
              <a:rPr lang="en-US" dirty="0" smtClean="0"/>
              <a:t>Aristotle believed in the </a:t>
            </a:r>
            <a:r>
              <a:rPr lang="en-US" b="1" dirty="0" smtClean="0"/>
              <a:t>Ptolemaic</a:t>
            </a:r>
            <a:r>
              <a:rPr lang="en-US" dirty="0" smtClean="0"/>
              <a:t> view. This view supported that the </a:t>
            </a:r>
            <a:r>
              <a:rPr lang="en-US" dirty="0"/>
              <a:t>motionless </a:t>
            </a:r>
            <a:r>
              <a:rPr lang="en-US" dirty="0" smtClean="0"/>
              <a:t>earth was the center of the universe, and that the world was made up of four elements: earth, air, fire, and water.</a:t>
            </a:r>
          </a:p>
          <a:p>
            <a:r>
              <a:rPr lang="en-US" dirty="0" smtClean="0"/>
              <a:t>This view offered a common-sense approach for Christians, who put human beings at the center of the universe.</a:t>
            </a:r>
          </a:p>
          <a:p>
            <a:r>
              <a:rPr lang="en-US" dirty="0" smtClean="0"/>
              <a:t>This view was widely accepted during the Renaissance, but eventually began to be questioned by various rulers, such as Florence’s Medici family, who supported investigations of Galileo.</a:t>
            </a:r>
            <a:endParaRPr lang="en-US" dirty="0"/>
          </a:p>
        </p:txBody>
      </p:sp>
      <p:sp>
        <p:nvSpPr>
          <p:cNvPr id="2" name="Slide Number Placeholder 1"/>
          <p:cNvSpPr>
            <a:spLocks noGrp="1"/>
          </p:cNvSpPr>
          <p:nvPr>
            <p:ph type="sldNum" sz="quarter" idx="12"/>
          </p:nvPr>
        </p:nvSpPr>
        <p:spPr>
          <a:xfrm>
            <a:off x="6978315" y="6317274"/>
            <a:ext cx="1828800" cy="365125"/>
          </a:xfrm>
        </p:spPr>
        <p:txBody>
          <a:bodyPr/>
          <a:lstStyle/>
          <a:p>
            <a:fld id="{D7E63A33-8271-4DD0-9C48-789913D7C115}" type="slidenum">
              <a:rPr lang="en-US" sz="4400" smtClean="0"/>
              <a:pPr/>
              <a:t>8</a:t>
            </a:fld>
            <a:endParaRPr lang="en-US" sz="4400" dirty="0"/>
          </a:p>
        </p:txBody>
      </p:sp>
    </p:spTree>
    <p:extLst>
      <p:ext uri="{BB962C8B-B14F-4D97-AF65-F5344CB8AC3E}">
        <p14:creationId xmlns:p14="http://schemas.microsoft.com/office/powerpoint/2010/main" val="756897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16466"/>
            <a:ext cx="6512511" cy="1143000"/>
          </a:xfrm>
        </p:spPr>
        <p:txBody>
          <a:bodyPr/>
          <a:lstStyle/>
          <a:p>
            <a:r>
              <a:rPr lang="en-US" dirty="0" smtClean="0"/>
              <a:t>Nicholas Copernicus</a:t>
            </a:r>
            <a:endParaRPr lang="en-US" dirty="0"/>
          </a:p>
        </p:txBody>
      </p:sp>
      <p:sp>
        <p:nvSpPr>
          <p:cNvPr id="3" name="Content Placeholder 2"/>
          <p:cNvSpPr>
            <a:spLocks noGrp="1"/>
          </p:cNvSpPr>
          <p:nvPr>
            <p:ph sz="quarter" idx="13"/>
          </p:nvPr>
        </p:nvSpPr>
        <p:spPr>
          <a:xfrm>
            <a:off x="334211" y="187159"/>
            <a:ext cx="8582525" cy="5521852"/>
          </a:xfrm>
        </p:spPr>
        <p:txBody>
          <a:bodyPr>
            <a:normAutofit/>
          </a:bodyPr>
          <a:lstStyle/>
          <a:p>
            <a:r>
              <a:rPr lang="en-US" dirty="0" smtClean="0"/>
              <a:t>The views of Aristotle and Ptolemy were shattered by a man named Nicholas Copernicus (1473 – 1543).</a:t>
            </a:r>
          </a:p>
          <a:p>
            <a:r>
              <a:rPr lang="en-US" dirty="0" smtClean="0"/>
              <a:t>In his book </a:t>
            </a:r>
            <a:r>
              <a:rPr lang="en-US" i="1" dirty="0" smtClean="0"/>
              <a:t>On the Revolutions of the Heavenly Spheres</a:t>
            </a:r>
            <a:r>
              <a:rPr lang="en-US" dirty="0" smtClean="0"/>
              <a:t> he suggested that the sun was the center of the universe and that the earth and planets revolved in circular orbits.</a:t>
            </a:r>
          </a:p>
          <a:p>
            <a:r>
              <a:rPr lang="en-US" dirty="0" smtClean="0"/>
              <a:t>The </a:t>
            </a:r>
            <a:r>
              <a:rPr lang="en-US" b="1" dirty="0" smtClean="0"/>
              <a:t>Heliocentric Theory</a:t>
            </a:r>
            <a:r>
              <a:rPr lang="en-US" dirty="0" smtClean="0"/>
              <a:t> that the sun—and not the earth—was the center of the universe contradicted contemporary scientific thought and challenged the traditional teachings of hundreds of years.</a:t>
            </a:r>
          </a:p>
          <a:p>
            <a:r>
              <a:rPr lang="en-US" dirty="0" smtClean="0"/>
              <a:t>Why might Copernicus’ book be a huge deal?</a:t>
            </a:r>
          </a:p>
          <a:p>
            <a:r>
              <a:rPr lang="en-US" dirty="0" smtClean="0"/>
              <a:t>Copernicus’ book had enormous scientific and religious consequences. By characterizing the earth as just another planet, he destroyed the impression that the earthly world was different from the heavenly world.</a:t>
            </a:r>
            <a:endParaRPr lang="en-US" dirty="0"/>
          </a:p>
        </p:txBody>
      </p:sp>
      <p:sp>
        <p:nvSpPr>
          <p:cNvPr id="4" name="Slide Number Placeholder 3"/>
          <p:cNvSpPr>
            <a:spLocks noGrp="1"/>
          </p:cNvSpPr>
          <p:nvPr>
            <p:ph type="sldNum" sz="quarter" idx="12"/>
          </p:nvPr>
        </p:nvSpPr>
        <p:spPr>
          <a:xfrm>
            <a:off x="7315200" y="6376903"/>
            <a:ext cx="1828800" cy="365125"/>
          </a:xfrm>
        </p:spPr>
        <p:txBody>
          <a:bodyPr/>
          <a:lstStyle/>
          <a:p>
            <a:fld id="{D7E63A33-8271-4DD0-9C48-789913D7C115}" type="slidenum">
              <a:rPr lang="en-US" sz="4000" smtClean="0"/>
              <a:pPr/>
              <a:t>9</a:t>
            </a:fld>
            <a:endParaRPr lang="en-US" sz="4000" dirty="0"/>
          </a:p>
        </p:txBody>
      </p:sp>
    </p:spTree>
    <p:extLst>
      <p:ext uri="{BB962C8B-B14F-4D97-AF65-F5344CB8AC3E}">
        <p14:creationId xmlns:p14="http://schemas.microsoft.com/office/powerpoint/2010/main" val="20448471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1744</TotalTime>
  <Words>1271</Words>
  <Application>Microsoft Macintosh PowerPoint</Application>
  <PresentationFormat>On-screen Show (4:3)</PresentationFormat>
  <Paragraphs>116</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The Enlightenment And Scientific Revolution 1500-1780 AD</vt:lpstr>
      <vt:lpstr>Defining Revolution 2</vt:lpstr>
      <vt:lpstr>Can you name some revolutions?      3</vt:lpstr>
      <vt:lpstr>The Scientific Revolution  4</vt:lpstr>
      <vt:lpstr>So did science not exist before the Scientific Revolution?   5</vt:lpstr>
      <vt:lpstr>Critical Thinking  6</vt:lpstr>
      <vt:lpstr>To fully understand the Scientific Revolution/Enlightenment, we must first understand the world it emerged from. This world was the world of a man named Aristotle.</vt:lpstr>
      <vt:lpstr>Aristotle</vt:lpstr>
      <vt:lpstr>Nicholas Copernicus</vt:lpstr>
      <vt:lpstr>The Reaction?</vt:lpstr>
      <vt:lpstr>Johannes Kepler, The Final Straw</vt:lpstr>
      <vt:lpstr>Galileo Galilei</vt:lpstr>
      <vt:lpstr>Galileo Galilei</vt:lpstr>
      <vt:lpstr>Confirmation</vt:lpstr>
      <vt:lpstr>Sir Isaac Newton</vt:lpstr>
      <vt:lpstr>Law of Universal Gravitation </vt:lpstr>
      <vt:lpstr>Francis Bacon &amp; René Descartes</vt:lpstr>
      <vt:lpstr>Francis Bacon</vt:lpstr>
      <vt:lpstr>René Descartes</vt:lpstr>
      <vt:lpstr>PowerPoint Presentation</vt:lpstr>
    </vt:vector>
  </TitlesOfParts>
  <Company>Southern Connecticut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 And Scientific Revolution</dc:title>
  <dc:creator>Nicole Labrecque</dc:creator>
  <cp:lastModifiedBy>Nicole Labrecque</cp:lastModifiedBy>
  <cp:revision>73</cp:revision>
  <dcterms:created xsi:type="dcterms:W3CDTF">2016-10-07T12:57:31Z</dcterms:created>
  <dcterms:modified xsi:type="dcterms:W3CDTF">2017-09-20T03:27:51Z</dcterms:modified>
</cp:coreProperties>
</file>